
<file path=[Content_Types].xml><?xml version="1.0" encoding="utf-8"?>
<Types xmlns="http://schemas.openxmlformats.org/package/2006/content-types">
  <Default Extension="png" ContentType="image/png"/>
  <Default Extension="bin" ContentType="audio/unknown"/>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7" r:id="rId2"/>
    <p:sldId id="259" r:id="rId3"/>
    <p:sldId id="258" r:id="rId4"/>
    <p:sldId id="260" r:id="rId5"/>
    <p:sldId id="262" r:id="rId6"/>
    <p:sldId id="263" r:id="rId7"/>
    <p:sldId id="265" r:id="rId8"/>
    <p:sldId id="264" r:id="rId9"/>
    <p:sldId id="266" r:id="rId10"/>
    <p:sldId id="267" r:id="rId11"/>
    <p:sldId id="268" r:id="rId12"/>
    <p:sldId id="269" r:id="rId13"/>
    <p:sldId id="270" r:id="rId14"/>
    <p:sldId id="271" r:id="rId15"/>
    <p:sldId id="272"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6" d="100"/>
          <a:sy n="76" d="100"/>
        </p:scale>
        <p:origin x="-336" y="2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E53B93-B8F6-5040-92B5-1A75289B622D}" type="datetimeFigureOut">
              <a:rPr lang="en-US" smtClean="0"/>
              <a:t>4/27/2015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78EAEA-971D-E942-A5CC-38AC5DCA2764}" type="slidenum">
              <a:rPr lang="en-US" smtClean="0"/>
              <a:t>‹#›</a:t>
            </a:fld>
            <a:endParaRPr lang="en-US"/>
          </a:p>
        </p:txBody>
      </p:sp>
    </p:spTree>
    <p:extLst>
      <p:ext uri="{BB962C8B-B14F-4D97-AF65-F5344CB8AC3E}">
        <p14:creationId xmlns:p14="http://schemas.microsoft.com/office/powerpoint/2010/main" val="161365450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7C3F878-F5E8-489B-AC8A-64F2A7E22C28}" type="datetimeFigureOut">
              <a:rPr lang="en-US" smtClean="0"/>
              <a:pPr/>
              <a:t>4/27/2015</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651FC063-5EA9-49AF-AFAF-D68C9E82B23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C3F878-F5E8-489B-AC8A-64F2A7E22C28}" type="datetimeFigureOut">
              <a:rPr lang="en-US" smtClean="0"/>
              <a:pPr/>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7C3F878-F5E8-489B-AC8A-64F2A7E22C28}" type="datetimeFigureOut">
              <a:rPr lang="en-US" smtClean="0"/>
              <a:pPr/>
              <a:t>4/27/2015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1FC063-5EA9-49AF-AFAF-D68C9E82B23B}" type="slidenum">
              <a:rPr lang="en-US" smtClean="0"/>
              <a:pPr/>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B7C3F878-F5E8-489B-AC8A-64F2A7E22C28}" type="datetimeFigureOut">
              <a:rPr lang="en-US" smtClean="0"/>
              <a:pPr/>
              <a:t>4/27/2015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1FC063-5EA9-49AF-AFAF-D68C9E82B23B}" type="slidenum">
              <a:rPr lang="en-US" smtClean="0"/>
              <a:pPr/>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C3F878-F5E8-489B-AC8A-64F2A7E22C28}" type="datetimeFigureOut">
              <a:rPr lang="en-US" smtClean="0"/>
              <a:pPr/>
              <a:t>4/27/2015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C3F878-F5E8-489B-AC8A-64F2A7E22C28}" type="datetimeFigureOut">
              <a:rPr lang="en-US" smtClean="0"/>
              <a:pPr/>
              <a:t>4/27/2015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B7C3F878-F5E8-489B-AC8A-64F2A7E22C28}" type="datetimeFigureOut">
              <a:rPr lang="en-US" smtClean="0"/>
              <a:pPr/>
              <a:t>4/27/2015</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dirty="0"/>
          </a:p>
        </p:txBody>
      </p:sp>
      <p:sp>
        <p:nvSpPr>
          <p:cNvPr id="7" name="Slide Number Placeholder 6"/>
          <p:cNvSpPr>
            <a:spLocks noGrp="1"/>
          </p:cNvSpPr>
          <p:nvPr>
            <p:ph type="sldNum" sz="quarter" idx="12"/>
          </p:nvPr>
        </p:nvSpPr>
        <p:spPr>
          <a:xfrm rot="60000">
            <a:off x="7557313" y="5896961"/>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B7C3F878-F5E8-489B-AC8A-64F2A7E22C28}" type="datetimeFigureOut">
              <a:rPr lang="en-US" smtClean="0"/>
              <a:pPr/>
              <a:t>4/27/2015</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dirty="0"/>
          </a:p>
        </p:txBody>
      </p:sp>
      <p:sp>
        <p:nvSpPr>
          <p:cNvPr id="7" name="Slide Number Placeholder 6"/>
          <p:cNvSpPr>
            <a:spLocks noGrp="1"/>
          </p:cNvSpPr>
          <p:nvPr>
            <p:ph type="sldNum" sz="quarter" idx="12"/>
          </p:nvPr>
        </p:nvSpPr>
        <p:spPr>
          <a:xfrm rot="60000">
            <a:off x="7562089" y="5900026"/>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7C3F878-F5E8-489B-AC8A-64F2A7E22C28}" type="datetimeFigureOut">
              <a:rPr lang="en-US" smtClean="0"/>
              <a:pPr/>
              <a:t>4/27/2015</a:t>
            </a:fld>
            <a:endParaRPr lang="en-US"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651FC063-5EA9-49AF-AFAF-D68C9E82B23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27201" y="2421032"/>
            <a:ext cx="5723468" cy="2247864"/>
          </a:xfrm>
        </p:spPr>
        <p:txBody>
          <a:bodyPr>
            <a:noAutofit/>
          </a:bodyPr>
          <a:lstStyle/>
          <a:p>
            <a:r>
              <a:rPr lang="en-US" sz="3200" dirty="0" smtClean="0"/>
              <a:t>Lesson 7 </a:t>
            </a:r>
            <a:br>
              <a:rPr lang="en-US" sz="3200" dirty="0" smtClean="0"/>
            </a:br>
            <a:r>
              <a:rPr lang="en-US" sz="3200" i="1" u="sng" dirty="0" smtClean="0"/>
              <a:t>Objective: </a:t>
            </a:r>
            <a:r>
              <a:rPr lang="en-US" sz="3200" dirty="0" smtClean="0"/>
              <a:t>Solve word problems involving the volume of rectangular prisms with whole number edge lengths.</a:t>
            </a:r>
            <a:endParaRPr lang="en-US" sz="3200" dirty="0"/>
          </a:p>
        </p:txBody>
      </p:sp>
      <p:sp>
        <p:nvSpPr>
          <p:cNvPr id="3" name="Subtitle 2"/>
          <p:cNvSpPr>
            <a:spLocks noGrp="1"/>
          </p:cNvSpPr>
          <p:nvPr>
            <p:ph type="subTitle" idx="1"/>
          </p:nvPr>
        </p:nvSpPr>
        <p:spPr>
          <a:xfrm>
            <a:off x="1727200" y="1561348"/>
            <a:ext cx="5712179" cy="467173"/>
          </a:xfrm>
        </p:spPr>
        <p:txBody>
          <a:bodyPr>
            <a:normAutofit/>
          </a:bodyPr>
          <a:lstStyle/>
          <a:p>
            <a:r>
              <a:rPr lang="en-US" sz="2000" dirty="0" smtClean="0"/>
              <a:t>By the end of the lesson, you will be able to…</a:t>
            </a:r>
            <a:endParaRPr lang="en-US" sz="2000" dirty="0"/>
          </a:p>
        </p:txBody>
      </p:sp>
      <p:sp>
        <p:nvSpPr>
          <p:cNvPr id="4" name="Footer Placeholder 3"/>
          <p:cNvSpPr>
            <a:spLocks noGrp="1"/>
          </p:cNvSpPr>
          <p:nvPr>
            <p:ph type="ftr" sz="quarter" idx="11"/>
          </p:nvPr>
        </p:nvSpPr>
        <p:spPr>
          <a:xfrm>
            <a:off x="1113592" y="5230576"/>
            <a:ext cx="3786691" cy="365125"/>
          </a:xfrm>
        </p:spPr>
        <p:txBody>
          <a:bodyPr/>
          <a:lstStyle/>
          <a:p>
            <a:r>
              <a:rPr lang="en-US" dirty="0" smtClean="0">
                <a:solidFill>
                  <a:srgbClr val="000000"/>
                </a:solidFill>
              </a:rPr>
              <a:t>5th Grade </a:t>
            </a:r>
            <a:r>
              <a:rPr lang="en-US" dirty="0" smtClean="0">
                <a:solidFill>
                  <a:schemeClr val="tx1"/>
                </a:solidFill>
              </a:rPr>
              <a:t>Module 5</a:t>
            </a:r>
          </a:p>
          <a:p>
            <a:r>
              <a:rPr lang="en-US" dirty="0" smtClean="0">
                <a:solidFill>
                  <a:schemeClr val="tx1"/>
                </a:solidFill>
              </a:rPr>
              <a:t>Lesson 7</a:t>
            </a:r>
          </a:p>
          <a:p>
            <a:r>
              <a:rPr lang="en-US" dirty="0" smtClean="0">
                <a:solidFill>
                  <a:schemeClr val="tx1"/>
                </a:solidFill>
              </a:rPr>
              <a:t>K. Clauson</a:t>
            </a:r>
            <a:endParaRPr lang="en-US" dirty="0">
              <a:solidFill>
                <a:schemeClr val="tx1"/>
              </a:solidFill>
            </a:endParaRPr>
          </a:p>
        </p:txBody>
      </p:sp>
    </p:spTree>
    <p:extLst>
      <p:ext uri="{BB962C8B-B14F-4D97-AF65-F5344CB8AC3E}">
        <p14:creationId xmlns:p14="http://schemas.microsoft.com/office/powerpoint/2010/main" val="12798322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1800" u="sng" dirty="0" smtClean="0"/>
              <a:t>Problem 4</a:t>
            </a:r>
            <a:br>
              <a:rPr lang="en-US" sz="1800" u="sng" dirty="0" smtClean="0"/>
            </a:br>
            <a:r>
              <a:rPr lang="en-US" sz="1800" dirty="0" smtClean="0"/>
              <a:t>After all of this gardening work, Geoffrey decides he needs a new shed to replace the old one. His current shed is a rectangular prism that measures 6 feet long by 5 feet wide by 8 feet high. He realizes he needs a shed with 480 cubic feet of storage.</a:t>
            </a:r>
            <a:endParaRPr lang="en-US" sz="1800" dirty="0"/>
          </a:p>
        </p:txBody>
      </p:sp>
      <p:sp>
        <p:nvSpPr>
          <p:cNvPr id="3" name="Content Placeholder 2"/>
          <p:cNvSpPr>
            <a:spLocks noGrp="1"/>
          </p:cNvSpPr>
          <p:nvPr>
            <p:ph idx="1"/>
          </p:nvPr>
        </p:nvSpPr>
        <p:spPr>
          <a:xfrm>
            <a:off x="1095024" y="2119257"/>
            <a:ext cx="7223476" cy="801743"/>
          </a:xfrm>
        </p:spPr>
        <p:txBody>
          <a:bodyPr>
            <a:normAutofit/>
          </a:bodyPr>
          <a:lstStyle/>
          <a:p>
            <a:pPr marL="0" indent="0">
              <a:buNone/>
            </a:pPr>
            <a:r>
              <a:rPr lang="en-US" sz="2000" dirty="0" smtClean="0">
                <a:solidFill>
                  <a:srgbClr val="0000FF"/>
                </a:solidFill>
              </a:rPr>
              <a:t>a) Will he achieve his goal if he doubles each dimension? Why or why not?</a:t>
            </a:r>
            <a:endParaRPr lang="en-US" sz="2000" dirty="0">
              <a:solidFill>
                <a:srgbClr val="0000FF"/>
              </a:solidFill>
            </a:endParaRPr>
          </a:p>
        </p:txBody>
      </p:sp>
      <p:sp>
        <p:nvSpPr>
          <p:cNvPr id="4" name="Content Placeholder 2"/>
          <p:cNvSpPr txBox="1">
            <a:spLocks/>
          </p:cNvSpPr>
          <p:nvPr/>
        </p:nvSpPr>
        <p:spPr>
          <a:xfrm>
            <a:off x="940508" y="5224407"/>
            <a:ext cx="7223476" cy="801743"/>
          </a:xfrm>
          <a:prstGeom prst="rect">
            <a:avLst/>
          </a:prstGeom>
        </p:spPr>
        <p:txBody>
          <a:bodyPr vert="horz" lIns="91440" tIns="45720" rIns="91440" bIns="45720" rtlCol="0" anchor="t">
            <a:normAutofit fontScale="85000" lnSpcReduction="20000"/>
          </a:bodyPr>
          <a:lst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a:lstStyle>
          <a:p>
            <a:pPr marL="0" indent="0">
              <a:buFont typeface="Brush Script MT" pitchFamily="66" charset="0"/>
              <a:buNone/>
            </a:pPr>
            <a:r>
              <a:rPr lang="en-US" sz="2000" dirty="0" smtClean="0"/>
              <a:t>Doubling the length, width, and height of Geoffrey’s shed will result in a volume that is 8 times that of his current shed…</a:t>
            </a:r>
          </a:p>
          <a:p>
            <a:pPr marL="0" indent="0">
              <a:buFont typeface="Brush Script MT" pitchFamily="66" charset="0"/>
              <a:buNone/>
            </a:pPr>
            <a:r>
              <a:rPr lang="en-US" sz="2000" dirty="0" smtClean="0"/>
              <a:t>(l x 2) x (w x 2) x (h x 2) = (l x w x h) x 8</a:t>
            </a:r>
            <a:endParaRPr lang="en-US" sz="2000" dirty="0"/>
          </a:p>
        </p:txBody>
      </p:sp>
    </p:spTree>
    <p:extLst>
      <p:ext uri="{BB962C8B-B14F-4D97-AF65-F5344CB8AC3E}">
        <p14:creationId xmlns:p14="http://schemas.microsoft.com/office/powerpoint/2010/main" val="214564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1800" u="sng" dirty="0" smtClean="0"/>
              <a:t>Problem 4</a:t>
            </a:r>
            <a:br>
              <a:rPr lang="en-US" sz="1800" u="sng" dirty="0" smtClean="0"/>
            </a:br>
            <a:r>
              <a:rPr lang="en-US" sz="1800" dirty="0" smtClean="0"/>
              <a:t>After all of this gardening work, Geoffrey decides he needs a new shed to replace the old one. His current shed is a rectangular prism that measures 6 feet long by 5 feet wide by 8 feet high. He realizes he needs a shed with 480 cubic feet of storage.</a:t>
            </a:r>
            <a:endParaRPr lang="en-US" sz="1800" dirty="0"/>
          </a:p>
        </p:txBody>
      </p:sp>
      <p:sp>
        <p:nvSpPr>
          <p:cNvPr id="3" name="Content Placeholder 2"/>
          <p:cNvSpPr>
            <a:spLocks noGrp="1"/>
          </p:cNvSpPr>
          <p:nvPr>
            <p:ph idx="1"/>
          </p:nvPr>
        </p:nvSpPr>
        <p:spPr>
          <a:xfrm>
            <a:off x="1095024" y="2119257"/>
            <a:ext cx="7223476" cy="3603812"/>
          </a:xfrm>
        </p:spPr>
        <p:txBody>
          <a:bodyPr>
            <a:normAutofit/>
          </a:bodyPr>
          <a:lstStyle/>
          <a:p>
            <a:pPr marL="0" indent="0">
              <a:buNone/>
            </a:pPr>
            <a:r>
              <a:rPr lang="en-US" sz="2000" dirty="0" smtClean="0">
                <a:solidFill>
                  <a:srgbClr val="0000FF"/>
                </a:solidFill>
              </a:rPr>
              <a:t>b) If he wants to keep the height the same, what could the other dimensions be so that he gets the volume he wants?</a:t>
            </a:r>
            <a:endParaRPr lang="en-US" sz="2000" dirty="0">
              <a:solidFill>
                <a:srgbClr val="0000FF"/>
              </a:solidFill>
            </a:endParaRPr>
          </a:p>
        </p:txBody>
      </p:sp>
    </p:spTree>
    <p:extLst>
      <p:ext uri="{BB962C8B-B14F-4D97-AF65-F5344CB8AC3E}">
        <p14:creationId xmlns:p14="http://schemas.microsoft.com/office/powerpoint/2010/main" val="6728822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1800" u="sng" dirty="0" smtClean="0"/>
              <a:t>Problem 4</a:t>
            </a:r>
            <a:br>
              <a:rPr lang="en-US" sz="1800" u="sng" dirty="0" smtClean="0"/>
            </a:br>
            <a:r>
              <a:rPr lang="en-US" sz="1800" dirty="0" smtClean="0"/>
              <a:t>After all of this gardening work, Geoffrey decides he needs a new shed to replace the old one. His current shed is a rectangular prism that measures 6 feet long by 5 feet wide by 8 feet high. He realizes he needs a shed with 480 cubic feet of storage.</a:t>
            </a:r>
            <a:endParaRPr lang="en-US" sz="1800" dirty="0"/>
          </a:p>
        </p:txBody>
      </p:sp>
      <p:sp>
        <p:nvSpPr>
          <p:cNvPr id="3" name="Content Placeholder 2"/>
          <p:cNvSpPr>
            <a:spLocks noGrp="1"/>
          </p:cNvSpPr>
          <p:nvPr>
            <p:ph idx="1"/>
          </p:nvPr>
        </p:nvSpPr>
        <p:spPr>
          <a:xfrm>
            <a:off x="1095024" y="2119257"/>
            <a:ext cx="7223476" cy="3603812"/>
          </a:xfrm>
        </p:spPr>
        <p:txBody>
          <a:bodyPr>
            <a:normAutofit/>
          </a:bodyPr>
          <a:lstStyle/>
          <a:p>
            <a:pPr marL="0" indent="0">
              <a:buNone/>
            </a:pPr>
            <a:r>
              <a:rPr lang="en-US" sz="2000" dirty="0" smtClean="0">
                <a:solidFill>
                  <a:srgbClr val="0000FF"/>
                </a:solidFill>
              </a:rPr>
              <a:t>c) If he uses the dimensions in Part (b), what would be the area of the new shed’s floor?</a:t>
            </a:r>
            <a:endParaRPr lang="en-US" sz="2000" dirty="0">
              <a:solidFill>
                <a:srgbClr val="0000FF"/>
              </a:solidFill>
            </a:endParaRPr>
          </a:p>
        </p:txBody>
      </p:sp>
    </p:spTree>
    <p:extLst>
      <p:ext uri="{BB962C8B-B14F-4D97-AF65-F5344CB8AC3E}">
        <p14:creationId xmlns:p14="http://schemas.microsoft.com/office/powerpoint/2010/main" val="3021556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dirty="0" smtClean="0">
                <a:latin typeface="Century Gothic" pitchFamily="34" charset="0"/>
              </a:rPr>
              <a:t>Get Ready to Finish the</a:t>
            </a:r>
            <a:br>
              <a:rPr lang="en-US" dirty="0" smtClean="0">
                <a:latin typeface="Century Gothic" pitchFamily="34" charset="0"/>
              </a:rPr>
            </a:br>
            <a:r>
              <a:rPr lang="en-US" dirty="0" smtClean="0">
                <a:latin typeface="Century Gothic" pitchFamily="34" charset="0"/>
              </a:rPr>
              <a:t>Problem Set on Your </a:t>
            </a:r>
            <a:r>
              <a:rPr lang="en-US" dirty="0">
                <a:latin typeface="Century Gothic" pitchFamily="34" charset="0"/>
              </a:rPr>
              <a:t>O</a:t>
            </a:r>
            <a:r>
              <a:rPr lang="en-US" dirty="0" smtClean="0">
                <a:latin typeface="Century Gothic" pitchFamily="34" charset="0"/>
              </a:rPr>
              <a:t>wn!</a:t>
            </a:r>
            <a:endParaRPr lang="en-US" dirty="0">
              <a:latin typeface="Century Gothic" pitchFamily="34" charset="0"/>
            </a:endParaRPr>
          </a:p>
        </p:txBody>
      </p:sp>
      <p:sp>
        <p:nvSpPr>
          <p:cNvPr id="3" name="Content Placeholder 2"/>
          <p:cNvSpPr>
            <a:spLocks noGrp="1"/>
          </p:cNvSpPr>
          <p:nvPr>
            <p:ph idx="1"/>
          </p:nvPr>
        </p:nvSpPr>
        <p:spPr>
          <a:xfrm>
            <a:off x="457200" y="1835073"/>
            <a:ext cx="8229600" cy="4721302"/>
          </a:xfrm>
        </p:spPr>
        <p:style>
          <a:lnRef idx="2">
            <a:schemeClr val="accent3"/>
          </a:lnRef>
          <a:fillRef idx="1">
            <a:schemeClr val="lt1"/>
          </a:fillRef>
          <a:effectRef idx="0">
            <a:schemeClr val="accent3"/>
          </a:effectRef>
          <a:fontRef idx="minor">
            <a:schemeClr val="dk1"/>
          </a:fontRef>
        </p:style>
        <p:txBody>
          <a:bodyPr>
            <a:normAutofit/>
          </a:bodyPr>
          <a:lstStyle/>
          <a:p>
            <a:pPr marL="0" indent="0" algn="ctr">
              <a:buNone/>
            </a:pPr>
            <a:endParaRPr lang="en-US" dirty="0" smtClean="0"/>
          </a:p>
          <a:p>
            <a:pPr marL="0" indent="0" algn="ctr">
              <a:buNone/>
            </a:pPr>
            <a:r>
              <a:rPr lang="en-US" sz="2900" dirty="0" smtClean="0">
                <a:latin typeface="Century Gothic" pitchFamily="34" charset="0"/>
              </a:rPr>
              <a:t>We completed the Problem Set 7 in class today!</a:t>
            </a:r>
          </a:p>
          <a:p>
            <a:pPr marL="0" indent="0">
              <a:buNone/>
            </a:pPr>
            <a:r>
              <a:rPr lang="en-US" sz="2900" dirty="0">
                <a:latin typeface="Century Gothic" pitchFamily="34" charset="0"/>
              </a:rPr>
              <a:t>---------------------------------------------------------------</a:t>
            </a:r>
            <a:r>
              <a:rPr lang="en-US" sz="2900" dirty="0" smtClean="0">
                <a:latin typeface="Century Gothic" pitchFamily="34" charset="0"/>
              </a:rPr>
              <a:t>----</a:t>
            </a:r>
            <a:r>
              <a:rPr lang="en-US" sz="2900" i="1" u="sng" dirty="0" smtClean="0">
                <a:latin typeface="Century Gothic" pitchFamily="34" charset="0"/>
              </a:rPr>
              <a:t>Fast </a:t>
            </a:r>
            <a:r>
              <a:rPr lang="en-US" sz="2900" i="1" u="sng" dirty="0">
                <a:latin typeface="Century Gothic" pitchFamily="34" charset="0"/>
              </a:rPr>
              <a:t>finishers:</a:t>
            </a:r>
          </a:p>
          <a:p>
            <a:pPr>
              <a:buFontTx/>
              <a:buChar char="-"/>
            </a:pPr>
            <a:r>
              <a:rPr lang="en-US" sz="2900" dirty="0" smtClean="0">
                <a:latin typeface="Century Gothic" pitchFamily="34" charset="0"/>
              </a:rPr>
              <a:t>Math Center Activities- choice boards, extra Sprint challenge</a:t>
            </a:r>
          </a:p>
          <a:p>
            <a:pPr>
              <a:buFontTx/>
              <a:buChar char="-"/>
            </a:pPr>
            <a:r>
              <a:rPr lang="en-US" sz="2900" dirty="0" smtClean="0">
                <a:latin typeface="Century Gothic" pitchFamily="34" charset="0"/>
              </a:rPr>
              <a:t>CML </a:t>
            </a:r>
            <a:r>
              <a:rPr lang="en-US" sz="2900" dirty="0">
                <a:latin typeface="Century Gothic" pitchFamily="34" charset="0"/>
              </a:rPr>
              <a:t>packets/ worksheets</a:t>
            </a:r>
          </a:p>
          <a:p>
            <a:pPr>
              <a:buFontTx/>
              <a:buChar char="-"/>
            </a:pPr>
            <a:r>
              <a:rPr lang="en-US" sz="2900" dirty="0" smtClean="0">
                <a:latin typeface="Century Gothic" pitchFamily="34" charset="0"/>
              </a:rPr>
              <a:t>Problem </a:t>
            </a:r>
            <a:r>
              <a:rPr lang="en-US" sz="2900" dirty="0">
                <a:latin typeface="Century Gothic" pitchFamily="34" charset="0"/>
              </a:rPr>
              <a:t>Solving pages</a:t>
            </a:r>
          </a:p>
          <a:p>
            <a:pPr marL="0" indent="0" algn="ctr">
              <a:buNone/>
            </a:pPr>
            <a:endParaRPr lang="en-US" dirty="0" smtClean="0">
              <a:latin typeface="Century Gothic" pitchFamily="34" charset="0"/>
            </a:endParaRPr>
          </a:p>
          <a:p>
            <a:pPr marL="0" indent="0" algn="ctr">
              <a:buNone/>
            </a:pPr>
            <a:endParaRPr lang="en-US" dirty="0" smtClean="0">
              <a:latin typeface="Century Gothic" pitchFamily="34" charset="0"/>
            </a:endParaRPr>
          </a:p>
          <a:p>
            <a:pPr marL="0" indent="0" algn="ctr">
              <a:buNone/>
            </a:pPr>
            <a:endParaRPr lang="en-US" dirty="0"/>
          </a:p>
        </p:txBody>
      </p:sp>
      <p:sp>
        <p:nvSpPr>
          <p:cNvPr id="4" name="Footer Placeholder 3"/>
          <p:cNvSpPr>
            <a:spLocks noGrp="1"/>
          </p:cNvSpPr>
          <p:nvPr>
            <p:ph type="ftr" sz="quarter" idx="11"/>
          </p:nvPr>
        </p:nvSpPr>
        <p:spPr>
          <a:xfrm>
            <a:off x="5653495" y="5699680"/>
            <a:ext cx="2895600" cy="664911"/>
          </a:xfrm>
        </p:spPr>
        <p:txBody>
          <a:bodyPr/>
          <a:lstStyle/>
          <a:p>
            <a:r>
              <a:rPr lang="en-US" dirty="0" smtClean="0"/>
              <a:t>5th Grade Module </a:t>
            </a:r>
            <a:r>
              <a:rPr lang="en-US" dirty="0"/>
              <a:t>5</a:t>
            </a:r>
            <a:r>
              <a:rPr lang="en-US" dirty="0" smtClean="0"/>
              <a:t>– Lesson </a:t>
            </a:r>
            <a:r>
              <a:rPr lang="en-US" dirty="0"/>
              <a:t>7</a:t>
            </a:r>
            <a:endParaRPr lang="en-US" dirty="0" smtClean="0"/>
          </a:p>
          <a:p>
            <a:r>
              <a:rPr lang="en-US" dirty="0" smtClean="0"/>
              <a:t>K. Clauson</a:t>
            </a:r>
            <a:endParaRPr lang="en-US" dirty="0"/>
          </a:p>
        </p:txBody>
      </p:sp>
    </p:spTree>
    <p:extLst>
      <p:ext uri="{BB962C8B-B14F-4D97-AF65-F5344CB8AC3E}">
        <p14:creationId xmlns:p14="http://schemas.microsoft.com/office/powerpoint/2010/main" val="6193749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1036759" y="5675647"/>
            <a:ext cx="5540188" cy="365125"/>
          </a:xfrm>
        </p:spPr>
        <p:txBody>
          <a:bodyPr/>
          <a:lstStyle/>
          <a:p>
            <a:r>
              <a:rPr lang="en-US" dirty="0" smtClean="0"/>
              <a:t>5th Grade Module 5- Lesson 7</a:t>
            </a:r>
          </a:p>
          <a:p>
            <a:r>
              <a:rPr lang="en-US" dirty="0" smtClean="0"/>
              <a:t>K. Clauson</a:t>
            </a:r>
            <a:endParaRPr lang="en-US" dirty="0"/>
          </a:p>
        </p:txBody>
      </p:sp>
      <p:sp>
        <p:nvSpPr>
          <p:cNvPr id="7" name="TextBox 6"/>
          <p:cNvSpPr txBox="1"/>
          <p:nvPr/>
        </p:nvSpPr>
        <p:spPr>
          <a:xfrm>
            <a:off x="1573326" y="120284"/>
            <a:ext cx="6029262"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rPr>
              <a:t>LET’S Debrief</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endParaRPr>
          </a:p>
        </p:txBody>
      </p:sp>
      <p:sp>
        <p:nvSpPr>
          <p:cNvPr id="2" name="TextBox 1"/>
          <p:cNvSpPr txBox="1"/>
          <p:nvPr/>
        </p:nvSpPr>
        <p:spPr>
          <a:xfrm>
            <a:off x="348466" y="1522781"/>
            <a:ext cx="8478982"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Arial"/>
              <a:buChar char="•"/>
            </a:pPr>
            <a:r>
              <a:rPr lang="en-US" sz="2400" dirty="0" smtClean="0"/>
              <a:t>Take 2 minutes to check your answers with your partner.</a:t>
            </a:r>
          </a:p>
          <a:p>
            <a:pPr marL="285750" indent="-285750">
              <a:buFont typeface="Arial"/>
              <a:buChar char="•"/>
            </a:pPr>
            <a:r>
              <a:rPr lang="en-US" sz="2400" dirty="0" smtClean="0"/>
              <a:t>Let’s share any insights you had while solving these problems.</a:t>
            </a:r>
          </a:p>
        </p:txBody>
      </p:sp>
    </p:spTree>
    <p:extLst>
      <p:ext uri="{BB962C8B-B14F-4D97-AF65-F5344CB8AC3E}">
        <p14:creationId xmlns:p14="http://schemas.microsoft.com/office/powerpoint/2010/main" val="38931480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943311" y="5868987"/>
            <a:ext cx="2895600" cy="365125"/>
          </a:xfrm>
        </p:spPr>
        <p:txBody>
          <a:bodyPr/>
          <a:lstStyle/>
          <a:p>
            <a:r>
              <a:rPr lang="en-US" dirty="0" smtClean="0"/>
              <a:t>5th Grade Module 5– Lesson </a:t>
            </a:r>
            <a:r>
              <a:rPr lang="en-US" dirty="0"/>
              <a:t>7</a:t>
            </a:r>
            <a:endParaRPr lang="en-US" dirty="0" smtClean="0"/>
          </a:p>
          <a:p>
            <a:r>
              <a:rPr lang="en-US" dirty="0" smtClean="0"/>
              <a:t>K. Clauson</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3252474" y="3531371"/>
            <a:ext cx="2390799" cy="707886"/>
          </a:xfrm>
          <a:prstGeom prst="rect">
            <a:avLst/>
          </a:prstGeom>
          <a:noFill/>
        </p:spPr>
        <p:txBody>
          <a:bodyPr wrap="none" rtlCol="0">
            <a:spAutoFit/>
          </a:bodyPr>
          <a:lstStyle/>
          <a:p>
            <a:r>
              <a:rPr lang="en-US" sz="4000" b="1" dirty="0" smtClean="0"/>
              <a:t>LESSON </a:t>
            </a:r>
            <a:r>
              <a:rPr lang="en-US" sz="4000" b="1" dirty="0"/>
              <a:t>7</a:t>
            </a:r>
          </a:p>
        </p:txBody>
      </p:sp>
    </p:spTree>
    <p:extLst>
      <p:ext uri="{BB962C8B-B14F-4D97-AF65-F5344CB8AC3E}">
        <p14:creationId xmlns:p14="http://schemas.microsoft.com/office/powerpoint/2010/main" val="584732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en-US" b="1" dirty="0" smtClean="0">
                <a:latin typeface="Century Gothic" pitchFamily="34" charset="0"/>
              </a:rPr>
              <a:t>Time to Sprint!</a:t>
            </a:r>
            <a:endParaRPr lang="en-US" b="1" dirty="0">
              <a:latin typeface="Century Gothic" pitchFamily="34" charset="0"/>
            </a:endParaRPr>
          </a:p>
        </p:txBody>
      </p:sp>
      <p:sp>
        <p:nvSpPr>
          <p:cNvPr id="3" name="TextBox 2"/>
          <p:cNvSpPr txBox="1"/>
          <p:nvPr/>
        </p:nvSpPr>
        <p:spPr>
          <a:xfrm>
            <a:off x="3119838" y="5450508"/>
            <a:ext cx="2844749" cy="523220"/>
          </a:xfrm>
          <a:prstGeom prst="rect">
            <a:avLst/>
          </a:prstGeom>
          <a:noFill/>
        </p:spPr>
        <p:txBody>
          <a:bodyPr wrap="none" rtlCol="0">
            <a:spAutoFit/>
          </a:bodyPr>
          <a:lstStyle/>
          <a:p>
            <a:pPr algn="ctr"/>
            <a:r>
              <a:rPr lang="en-US" sz="2800" b="1" dirty="0" smtClean="0"/>
              <a:t>Multiply Fractions</a:t>
            </a:r>
            <a:endParaRPr lang="en-US" sz="2800" b="1" dirty="0"/>
          </a:p>
        </p:txBody>
      </p:sp>
      <p:pic>
        <p:nvPicPr>
          <p:cNvPr id="2050" name="Picture 2" descr="http://t3.gstatic.com/images?q=tbn:ANd9GcSEEfmKDYwE44j69-r9CBl0w2fcLdKdOA870A30K0DZu-HZ-FKj:www.muscleprodigy.com/content/articles/home/exercises-to-increase-sprinting-time-2743.jp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796195" y="1763697"/>
            <a:ext cx="5411462" cy="3601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076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nodeType="afterEffect">
                                  <p:stCondLst>
                                    <p:cond delay="0"/>
                                  </p:stCondLst>
                                  <p:childTnLst>
                                    <p:animEffect transition="out" filter="fade">
                                      <p:cBhvr>
                                        <p:cTn id="6" dur="1000" tmFilter="0, 0; .2, .5; .8, .5; 1, 0"/>
                                        <p:tgtEl>
                                          <p:spTgt spid="2050"/>
                                        </p:tgtEl>
                                      </p:cBhvr>
                                    </p:animEffect>
                                    <p:animScale>
                                      <p:cBhvr>
                                        <p:cTn id="7" dur="500" autoRev="1" fill="hold"/>
                                        <p:tgtEl>
                                          <p:spTgt spid="2050"/>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3" name="Take Off"/>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2"/>
            <a:ext cx="6965245" cy="695835"/>
          </a:xfrm>
        </p:spPr>
        <p:txBody>
          <a:bodyPr>
            <a:normAutofit fontScale="90000"/>
          </a:bodyPr>
          <a:lstStyle/>
          <a:p>
            <a:r>
              <a:rPr lang="en-US" dirty="0" smtClean="0"/>
              <a:t>Find the Volume</a:t>
            </a:r>
            <a:br>
              <a:rPr lang="en-US" dirty="0" smtClean="0"/>
            </a:br>
            <a:r>
              <a:rPr lang="en-US" dirty="0" smtClean="0"/>
              <a:t>V = __?__ x __?__ x __?__</a:t>
            </a:r>
            <a:endParaRPr lang="en-US" dirty="0"/>
          </a:p>
        </p:txBody>
      </p:sp>
      <p:pic>
        <p:nvPicPr>
          <p:cNvPr id="4" name="Picture 3"/>
          <p:cNvPicPr>
            <a:picLocks noChangeAspect="1"/>
          </p:cNvPicPr>
          <p:nvPr/>
        </p:nvPicPr>
        <p:blipFill>
          <a:blip r:embed="rId2"/>
          <a:stretch>
            <a:fillRect/>
          </a:stretch>
        </p:blipFill>
        <p:spPr>
          <a:xfrm>
            <a:off x="4612217" y="2211915"/>
            <a:ext cx="2870261" cy="988483"/>
          </a:xfrm>
          <a:prstGeom prst="rect">
            <a:avLst/>
          </a:prstGeom>
        </p:spPr>
      </p:pic>
      <p:pic>
        <p:nvPicPr>
          <p:cNvPr id="5" name="Picture 4"/>
          <p:cNvPicPr>
            <a:picLocks noChangeAspect="1"/>
          </p:cNvPicPr>
          <p:nvPr/>
        </p:nvPicPr>
        <p:blipFill>
          <a:blip r:embed="rId3"/>
          <a:stretch>
            <a:fillRect/>
          </a:stretch>
        </p:blipFill>
        <p:spPr>
          <a:xfrm>
            <a:off x="1993900" y="3487337"/>
            <a:ext cx="5202767" cy="2515529"/>
          </a:xfrm>
          <a:prstGeom prst="rect">
            <a:avLst/>
          </a:prstGeom>
        </p:spPr>
      </p:pic>
      <p:sp>
        <p:nvSpPr>
          <p:cNvPr id="6" name="Cube 5"/>
          <p:cNvSpPr/>
          <p:nvPr/>
        </p:nvSpPr>
        <p:spPr>
          <a:xfrm>
            <a:off x="2385484" y="2349499"/>
            <a:ext cx="789517" cy="730250"/>
          </a:xfrm>
          <a:prstGeom prst="cub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852083" y="2751667"/>
            <a:ext cx="444500" cy="307777"/>
          </a:xfrm>
          <a:prstGeom prst="rect">
            <a:avLst/>
          </a:prstGeom>
          <a:noFill/>
        </p:spPr>
        <p:txBody>
          <a:bodyPr wrap="square" rtlCol="0">
            <a:spAutoFit/>
          </a:bodyPr>
          <a:lstStyle/>
          <a:p>
            <a:r>
              <a:rPr lang="en-US" sz="1400" dirty="0" smtClean="0"/>
              <a:t>4in</a:t>
            </a:r>
            <a:endParaRPr lang="en-US" sz="1400" dirty="0"/>
          </a:p>
        </p:txBody>
      </p:sp>
      <p:sp>
        <p:nvSpPr>
          <p:cNvPr id="8" name="TextBox 7"/>
          <p:cNvSpPr txBox="1"/>
          <p:nvPr/>
        </p:nvSpPr>
        <p:spPr>
          <a:xfrm>
            <a:off x="932855" y="2301670"/>
            <a:ext cx="1363728" cy="369332"/>
          </a:xfrm>
          <a:prstGeom prst="rect">
            <a:avLst/>
          </a:prstGeom>
          <a:noFill/>
        </p:spPr>
        <p:txBody>
          <a:bodyPr wrap="square" rtlCol="0">
            <a:spAutoFit/>
          </a:bodyPr>
          <a:lstStyle/>
          <a:p>
            <a:r>
              <a:rPr lang="en-US" b="1" dirty="0" smtClean="0">
                <a:solidFill>
                  <a:srgbClr val="0000FF"/>
                </a:solidFill>
              </a:rPr>
              <a:t>V = 64 in</a:t>
            </a:r>
            <a:r>
              <a:rPr lang="en-US" b="1" baseline="30000" dirty="0" smtClean="0">
                <a:solidFill>
                  <a:srgbClr val="0000FF"/>
                </a:solidFill>
              </a:rPr>
              <a:t>3</a:t>
            </a:r>
            <a:endParaRPr lang="en-US" b="1" dirty="0">
              <a:solidFill>
                <a:srgbClr val="0000FF"/>
              </a:solidFill>
            </a:endParaRPr>
          </a:p>
        </p:txBody>
      </p:sp>
      <p:sp>
        <p:nvSpPr>
          <p:cNvPr id="9" name="TextBox 8"/>
          <p:cNvSpPr txBox="1"/>
          <p:nvPr/>
        </p:nvSpPr>
        <p:spPr>
          <a:xfrm>
            <a:off x="6696540" y="1921008"/>
            <a:ext cx="1363728" cy="369332"/>
          </a:xfrm>
          <a:prstGeom prst="rect">
            <a:avLst/>
          </a:prstGeom>
          <a:noFill/>
        </p:spPr>
        <p:txBody>
          <a:bodyPr wrap="square" rtlCol="0">
            <a:spAutoFit/>
          </a:bodyPr>
          <a:lstStyle/>
          <a:p>
            <a:r>
              <a:rPr lang="en-US" b="1" dirty="0" smtClean="0">
                <a:solidFill>
                  <a:srgbClr val="0000FF"/>
                </a:solidFill>
              </a:rPr>
              <a:t>V = 60 cm</a:t>
            </a:r>
            <a:r>
              <a:rPr lang="en-US" b="1" baseline="30000" dirty="0" smtClean="0">
                <a:solidFill>
                  <a:srgbClr val="0000FF"/>
                </a:solidFill>
              </a:rPr>
              <a:t>3</a:t>
            </a:r>
            <a:endParaRPr lang="en-US" b="1" dirty="0">
              <a:solidFill>
                <a:srgbClr val="0000FF"/>
              </a:solidFill>
            </a:endParaRPr>
          </a:p>
        </p:txBody>
      </p:sp>
      <p:sp>
        <p:nvSpPr>
          <p:cNvPr id="10" name="TextBox 9"/>
          <p:cNvSpPr txBox="1"/>
          <p:nvPr/>
        </p:nvSpPr>
        <p:spPr>
          <a:xfrm>
            <a:off x="1021756" y="3534424"/>
            <a:ext cx="1363728" cy="369332"/>
          </a:xfrm>
          <a:prstGeom prst="rect">
            <a:avLst/>
          </a:prstGeom>
          <a:noFill/>
        </p:spPr>
        <p:txBody>
          <a:bodyPr wrap="square" rtlCol="0">
            <a:spAutoFit/>
          </a:bodyPr>
          <a:lstStyle/>
          <a:p>
            <a:r>
              <a:rPr lang="en-US" b="1" dirty="0" smtClean="0">
                <a:solidFill>
                  <a:srgbClr val="0000FF"/>
                </a:solidFill>
              </a:rPr>
              <a:t>V = 189 ft</a:t>
            </a:r>
            <a:r>
              <a:rPr lang="en-US" b="1" baseline="30000" dirty="0" smtClean="0">
                <a:solidFill>
                  <a:srgbClr val="0000FF"/>
                </a:solidFill>
              </a:rPr>
              <a:t>3</a:t>
            </a:r>
            <a:endParaRPr lang="en-US" b="1" dirty="0">
              <a:solidFill>
                <a:srgbClr val="0000FF"/>
              </a:solidFill>
            </a:endParaRPr>
          </a:p>
        </p:txBody>
      </p:sp>
      <p:sp>
        <p:nvSpPr>
          <p:cNvPr id="11" name="TextBox 10"/>
          <p:cNvSpPr txBox="1"/>
          <p:nvPr/>
        </p:nvSpPr>
        <p:spPr>
          <a:xfrm>
            <a:off x="6696540" y="4242085"/>
            <a:ext cx="1363728" cy="369332"/>
          </a:xfrm>
          <a:prstGeom prst="rect">
            <a:avLst/>
          </a:prstGeom>
          <a:noFill/>
        </p:spPr>
        <p:txBody>
          <a:bodyPr wrap="square" rtlCol="0">
            <a:spAutoFit/>
          </a:bodyPr>
          <a:lstStyle/>
          <a:p>
            <a:r>
              <a:rPr lang="en-US" b="1" dirty="0" smtClean="0">
                <a:solidFill>
                  <a:srgbClr val="0000FF"/>
                </a:solidFill>
              </a:rPr>
              <a:t>V = 96 in</a:t>
            </a:r>
            <a:r>
              <a:rPr lang="en-US" b="1" baseline="30000" dirty="0" smtClean="0">
                <a:solidFill>
                  <a:srgbClr val="0000FF"/>
                </a:solidFill>
              </a:rPr>
              <a:t>3</a:t>
            </a:r>
            <a:endParaRPr lang="en-US" b="1" dirty="0">
              <a:solidFill>
                <a:srgbClr val="0000FF"/>
              </a:solidFill>
            </a:endParaRPr>
          </a:p>
        </p:txBody>
      </p:sp>
      <p:sp>
        <p:nvSpPr>
          <p:cNvPr id="12" name="TextBox 11"/>
          <p:cNvSpPr txBox="1"/>
          <p:nvPr/>
        </p:nvSpPr>
        <p:spPr>
          <a:xfrm>
            <a:off x="1170219" y="5631702"/>
            <a:ext cx="1363728" cy="369332"/>
          </a:xfrm>
          <a:prstGeom prst="rect">
            <a:avLst/>
          </a:prstGeom>
          <a:noFill/>
        </p:spPr>
        <p:txBody>
          <a:bodyPr wrap="square" rtlCol="0">
            <a:spAutoFit/>
          </a:bodyPr>
          <a:lstStyle/>
          <a:p>
            <a:r>
              <a:rPr lang="en-US" b="1" dirty="0" smtClean="0">
                <a:solidFill>
                  <a:srgbClr val="0000FF"/>
                </a:solidFill>
              </a:rPr>
              <a:t>V = 180 in</a:t>
            </a:r>
            <a:r>
              <a:rPr lang="en-US" b="1" baseline="30000" dirty="0" smtClean="0">
                <a:solidFill>
                  <a:srgbClr val="0000FF"/>
                </a:solidFill>
              </a:rPr>
              <a:t>3</a:t>
            </a:r>
            <a:endParaRPr lang="en-US" b="1" dirty="0">
              <a:solidFill>
                <a:srgbClr val="0000FF"/>
              </a:solidFill>
            </a:endParaRPr>
          </a:p>
        </p:txBody>
      </p:sp>
      <p:sp>
        <p:nvSpPr>
          <p:cNvPr id="13" name="TextBox 12"/>
          <p:cNvSpPr txBox="1"/>
          <p:nvPr/>
        </p:nvSpPr>
        <p:spPr>
          <a:xfrm>
            <a:off x="5200649" y="3163487"/>
            <a:ext cx="846697" cy="307777"/>
          </a:xfrm>
          <a:prstGeom prst="rect">
            <a:avLst/>
          </a:prstGeom>
          <a:noFill/>
        </p:spPr>
        <p:txBody>
          <a:bodyPr wrap="square" rtlCol="0">
            <a:spAutoFit/>
          </a:bodyPr>
          <a:lstStyle/>
          <a:p>
            <a:r>
              <a:rPr lang="en-US" sz="1400" dirty="0" smtClean="0"/>
              <a:t>5cm</a:t>
            </a:r>
            <a:endParaRPr lang="en-US" sz="1400" dirty="0"/>
          </a:p>
        </p:txBody>
      </p:sp>
    </p:spTree>
    <p:extLst>
      <p:ext uri="{BB962C8B-B14F-4D97-AF65-F5344CB8AC3E}">
        <p14:creationId xmlns:p14="http://schemas.microsoft.com/office/powerpoint/2010/main" val="3946580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 calcmode="lin" valueType="num">
                                      <p:cBhvr additive="base">
                                        <p:cTn id="3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04332" y="846667"/>
            <a:ext cx="8111067" cy="1200328"/>
          </a:xfrm>
          <a:prstGeom prst="rect">
            <a:avLst/>
          </a:prstGeom>
        </p:spPr>
        <p:txBody>
          <a:bodyPr wrap="square">
            <a:spAutoFit/>
          </a:bodyPr>
          <a:lstStyle/>
          <a:p>
            <a:r>
              <a:rPr lang="en-US" sz="2400" b="1" dirty="0" smtClean="0"/>
              <a:t>Today we are going to solve word problems involving the volume of rectangular prisms with whole number edge lengths.</a:t>
            </a:r>
            <a:endParaRPr lang="en-US" sz="2400" b="1" dirty="0"/>
          </a:p>
        </p:txBody>
      </p:sp>
      <p:sp>
        <p:nvSpPr>
          <p:cNvPr id="4" name="TextBox 3"/>
          <p:cNvSpPr txBox="1"/>
          <p:nvPr/>
        </p:nvSpPr>
        <p:spPr>
          <a:xfrm>
            <a:off x="804332" y="2140803"/>
            <a:ext cx="7355418" cy="830997"/>
          </a:xfrm>
          <a:prstGeom prst="rect">
            <a:avLst/>
          </a:prstGeom>
          <a:noFill/>
        </p:spPr>
        <p:txBody>
          <a:bodyPr wrap="square" rtlCol="0">
            <a:spAutoFit/>
          </a:bodyPr>
          <a:lstStyle/>
          <a:p>
            <a:r>
              <a:rPr lang="en-US" sz="2400" dirty="0" smtClean="0"/>
              <a:t>Here are the steps we are going to follow as we work through today’s problems.</a:t>
            </a:r>
            <a:endParaRPr lang="en-US" sz="2400" dirty="0"/>
          </a:p>
        </p:txBody>
      </p:sp>
      <p:sp>
        <p:nvSpPr>
          <p:cNvPr id="5" name="Rectangle 4"/>
          <p:cNvSpPr/>
          <p:nvPr/>
        </p:nvSpPr>
        <p:spPr>
          <a:xfrm>
            <a:off x="1828800" y="2971800"/>
            <a:ext cx="6629400" cy="1692771"/>
          </a:xfrm>
          <a:prstGeom prst="rect">
            <a:avLst/>
          </a:prstGeom>
        </p:spPr>
        <p:txBody>
          <a:bodyPr wrap="square">
            <a:spAutoFit/>
          </a:bodyPr>
          <a:lstStyle/>
          <a:p>
            <a:pPr marL="342900" indent="-342900">
              <a:buAutoNum type="arabicPeriod"/>
            </a:pPr>
            <a:r>
              <a:rPr lang="en-US" sz="2400" dirty="0" smtClean="0"/>
              <a:t>Model the problem. </a:t>
            </a:r>
          </a:p>
          <a:p>
            <a:r>
              <a:rPr lang="en-US" dirty="0" smtClean="0"/>
              <a:t>	</a:t>
            </a:r>
            <a:r>
              <a:rPr lang="en-US" sz="2000" dirty="0" smtClean="0"/>
              <a:t>Can you draw something?  </a:t>
            </a:r>
          </a:p>
          <a:p>
            <a:r>
              <a:rPr lang="en-US" sz="2000" dirty="0"/>
              <a:t>	</a:t>
            </a:r>
            <a:r>
              <a:rPr lang="en-US" sz="2000" dirty="0" smtClean="0"/>
              <a:t>What can you draw? </a:t>
            </a:r>
          </a:p>
          <a:p>
            <a:r>
              <a:rPr lang="en-US" sz="2000" dirty="0"/>
              <a:t>	</a:t>
            </a:r>
            <a:r>
              <a:rPr lang="en-US" sz="2000" dirty="0" smtClean="0"/>
              <a:t>What conclusions can you make from your </a:t>
            </a:r>
          </a:p>
          <a:p>
            <a:r>
              <a:rPr lang="en-US" sz="2000" dirty="0"/>
              <a:t>	</a:t>
            </a:r>
            <a:r>
              <a:rPr lang="en-US" sz="2000" dirty="0" smtClean="0"/>
              <a:t>drawing? </a:t>
            </a:r>
            <a:endParaRPr lang="en-US" sz="2000" dirty="0"/>
          </a:p>
        </p:txBody>
      </p:sp>
      <p:sp>
        <p:nvSpPr>
          <p:cNvPr id="6" name="Rectangle 5"/>
          <p:cNvSpPr/>
          <p:nvPr/>
        </p:nvSpPr>
        <p:spPr>
          <a:xfrm>
            <a:off x="1828800" y="4572000"/>
            <a:ext cx="5715000" cy="461665"/>
          </a:xfrm>
          <a:prstGeom prst="rect">
            <a:avLst/>
          </a:prstGeom>
        </p:spPr>
        <p:txBody>
          <a:bodyPr wrap="square">
            <a:spAutoFit/>
          </a:bodyPr>
          <a:lstStyle/>
          <a:p>
            <a:r>
              <a:rPr lang="en-US" sz="2400" dirty="0" smtClean="0"/>
              <a:t>2. Calculate to solve and write a statement.</a:t>
            </a:r>
            <a:endParaRPr lang="en-US" sz="2400" dirty="0"/>
          </a:p>
        </p:txBody>
      </p:sp>
      <p:sp>
        <p:nvSpPr>
          <p:cNvPr id="7" name="Rectangle 6"/>
          <p:cNvSpPr/>
          <p:nvPr/>
        </p:nvSpPr>
        <p:spPr>
          <a:xfrm>
            <a:off x="1828800" y="5486400"/>
            <a:ext cx="5411161" cy="461665"/>
          </a:xfrm>
          <a:prstGeom prst="rect">
            <a:avLst/>
          </a:prstGeom>
        </p:spPr>
        <p:txBody>
          <a:bodyPr wrap="none">
            <a:spAutoFit/>
          </a:bodyPr>
          <a:lstStyle/>
          <a:p>
            <a:r>
              <a:rPr lang="en-US" sz="2400" dirty="0" smtClean="0"/>
              <a:t>3. Assess the solution for reasonableness</a:t>
            </a:r>
            <a:r>
              <a:rPr lang="en-US" dirty="0" smtClean="0"/>
              <a:t>. </a:t>
            </a:r>
            <a:endParaRPr lang="en-US" dirty="0"/>
          </a:p>
        </p:txBody>
      </p:sp>
      <p:sp>
        <p:nvSpPr>
          <p:cNvPr id="2" name="TextBox 1"/>
          <p:cNvSpPr txBox="1"/>
          <p:nvPr/>
        </p:nvSpPr>
        <p:spPr>
          <a:xfrm>
            <a:off x="476249" y="6206224"/>
            <a:ext cx="7535333" cy="646331"/>
          </a:xfrm>
          <a:prstGeom prst="rect">
            <a:avLst/>
          </a:prstGeom>
          <a:noFill/>
        </p:spPr>
        <p:txBody>
          <a:bodyPr wrap="square" rtlCol="0">
            <a:spAutoFit/>
          </a:bodyPr>
          <a:lstStyle/>
          <a:p>
            <a:r>
              <a:rPr lang="en-US" dirty="0" smtClean="0"/>
              <a:t>Teachers ~ Use next slides OR switch to using problem set on line and </a:t>
            </a:r>
            <a:r>
              <a:rPr lang="en-US" dirty="0" err="1"/>
              <a:t>I</a:t>
            </a:r>
            <a:r>
              <a:rPr lang="en-US" dirty="0" err="1" smtClean="0"/>
              <a:t>nterwrite</a:t>
            </a:r>
            <a:r>
              <a:rPr lang="en-US" dirty="0" smtClean="0"/>
              <a:t> tools! </a:t>
            </a:r>
            <a:endParaRPr lang="en-US" dirty="0"/>
          </a:p>
        </p:txBody>
      </p:sp>
    </p:spTree>
    <p:extLst>
      <p:ext uri="{BB962C8B-B14F-4D97-AF65-F5344CB8AC3E}">
        <p14:creationId xmlns:p14="http://schemas.microsoft.com/office/powerpoint/2010/main" val="2391572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1800" u="sng" dirty="0" smtClean="0"/>
              <a:t>Problem 1</a:t>
            </a:r>
            <a:br>
              <a:rPr lang="en-US" sz="1800" u="sng" dirty="0" smtClean="0"/>
            </a:br>
            <a:r>
              <a:rPr lang="en-US" sz="1800" dirty="0" smtClean="0"/>
              <a:t>Geoffrey’s first planter is 8 feet long and 2 feet wide. The container is filled with soil to a height of 3 feet in the planter. What is the volume of soil in the planter? Explain your work with a diagram.</a:t>
            </a:r>
            <a:endParaRPr lang="en-US" sz="1800" dirty="0"/>
          </a:p>
        </p:txBody>
      </p:sp>
      <p:sp>
        <p:nvSpPr>
          <p:cNvPr id="3" name="Content Placeholder 2"/>
          <p:cNvSpPr>
            <a:spLocks noGrp="1"/>
          </p:cNvSpPr>
          <p:nvPr>
            <p:ph sz="quarter" idx="13"/>
          </p:nvPr>
        </p:nvSpPr>
        <p:spPr>
          <a:xfrm>
            <a:off x="4642781" y="2100240"/>
            <a:ext cx="3200400" cy="1424010"/>
          </a:xfrm>
        </p:spPr>
        <p:txBody>
          <a:bodyPr/>
          <a:lstStyle/>
          <a:p>
            <a:r>
              <a:rPr lang="en-US" dirty="0" smtClean="0"/>
              <a:t> </a:t>
            </a:r>
            <a:r>
              <a:rPr lang="en-US" sz="1800" dirty="0" smtClean="0"/>
              <a:t>The use of the volume formula will allow us to find the number of cubic feet of soil in the planter.</a:t>
            </a:r>
            <a:endParaRPr lang="en-US" sz="1800" dirty="0"/>
          </a:p>
        </p:txBody>
      </p:sp>
      <p:sp>
        <p:nvSpPr>
          <p:cNvPr id="5" name="TextBox 4"/>
          <p:cNvSpPr txBox="1"/>
          <p:nvPr/>
        </p:nvSpPr>
        <p:spPr>
          <a:xfrm>
            <a:off x="1185333" y="2364824"/>
            <a:ext cx="2233084" cy="369332"/>
          </a:xfrm>
          <a:prstGeom prst="rect">
            <a:avLst/>
          </a:prstGeom>
          <a:noFill/>
        </p:spPr>
        <p:txBody>
          <a:bodyPr wrap="square" rtlCol="0">
            <a:spAutoFit/>
          </a:bodyPr>
          <a:lstStyle/>
          <a:p>
            <a:r>
              <a:rPr lang="en-US" u="sng" dirty="0" smtClean="0"/>
              <a:t>Draw a diagram!</a:t>
            </a:r>
            <a:endParaRPr lang="en-US" u="sng" dirty="0"/>
          </a:p>
        </p:txBody>
      </p:sp>
      <p:sp>
        <p:nvSpPr>
          <p:cNvPr id="6" name="TextBox 5"/>
          <p:cNvSpPr txBox="1"/>
          <p:nvPr/>
        </p:nvSpPr>
        <p:spPr>
          <a:xfrm>
            <a:off x="5137150" y="3513667"/>
            <a:ext cx="2233084" cy="369332"/>
          </a:xfrm>
          <a:prstGeom prst="rect">
            <a:avLst/>
          </a:prstGeom>
          <a:noFill/>
        </p:spPr>
        <p:txBody>
          <a:bodyPr wrap="square" rtlCol="0">
            <a:spAutoFit/>
          </a:bodyPr>
          <a:lstStyle/>
          <a:p>
            <a:r>
              <a:rPr lang="en-US" u="sng" dirty="0" smtClean="0"/>
              <a:t>Calculate to solve!</a:t>
            </a:r>
            <a:endParaRPr lang="en-US" u="sng" dirty="0"/>
          </a:p>
        </p:txBody>
      </p:sp>
      <p:sp>
        <p:nvSpPr>
          <p:cNvPr id="7" name="TextBox 6"/>
          <p:cNvSpPr txBox="1"/>
          <p:nvPr/>
        </p:nvSpPr>
        <p:spPr>
          <a:xfrm>
            <a:off x="897466" y="5772150"/>
            <a:ext cx="2233084" cy="369332"/>
          </a:xfrm>
          <a:prstGeom prst="rect">
            <a:avLst/>
          </a:prstGeom>
          <a:noFill/>
        </p:spPr>
        <p:txBody>
          <a:bodyPr wrap="square" rtlCol="0">
            <a:spAutoFit/>
          </a:bodyPr>
          <a:lstStyle/>
          <a:p>
            <a:r>
              <a:rPr lang="en-US" u="sng" dirty="0" smtClean="0"/>
              <a:t>Write a statement!</a:t>
            </a:r>
            <a:endParaRPr lang="en-US" u="sng" dirty="0"/>
          </a:p>
        </p:txBody>
      </p:sp>
    </p:spTree>
    <p:extLst>
      <p:ext uri="{BB962C8B-B14F-4D97-AF65-F5344CB8AC3E}">
        <p14:creationId xmlns:p14="http://schemas.microsoft.com/office/powerpoint/2010/main" val="7968594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1800" u="sng" dirty="0" smtClean="0"/>
              <a:t>Problem 2</a:t>
            </a:r>
            <a:br>
              <a:rPr lang="en-US" sz="1800" u="sng" dirty="0" smtClean="0"/>
            </a:br>
            <a:r>
              <a:rPr lang="en-US" sz="1800" dirty="0" smtClean="0"/>
              <a:t>Geoffrey’s wants to grow some tomatoes in four large planters. He wants each planter to have a volume of 320 cubic feet, but he wants them all to be different. Show four different ways Geoffrey can make these planters, and draw diagrams with the planters’ measurements on them.</a:t>
            </a:r>
            <a:endParaRPr lang="en-US" sz="1800" dirty="0"/>
          </a:p>
        </p:txBody>
      </p:sp>
      <p:sp>
        <p:nvSpPr>
          <p:cNvPr id="3" name="Content Placeholder 2"/>
          <p:cNvSpPr>
            <a:spLocks noGrp="1"/>
          </p:cNvSpPr>
          <p:nvPr>
            <p:ph sz="quarter" idx="13"/>
          </p:nvPr>
        </p:nvSpPr>
        <p:spPr>
          <a:xfrm>
            <a:off x="989189" y="2120305"/>
            <a:ext cx="3200400" cy="1424010"/>
          </a:xfrm>
        </p:spPr>
        <p:txBody>
          <a:bodyPr/>
          <a:lstStyle/>
          <a:p>
            <a:r>
              <a:rPr lang="en-US" sz="1800" dirty="0" smtClean="0">
                <a:solidFill>
                  <a:srgbClr val="0000FF"/>
                </a:solidFill>
              </a:rPr>
              <a:t>We have to think in terms of whole to part!</a:t>
            </a:r>
          </a:p>
          <a:p>
            <a:r>
              <a:rPr lang="en-US" sz="1800" dirty="0" smtClean="0">
                <a:solidFill>
                  <a:srgbClr val="0000FF"/>
                </a:solidFill>
              </a:rPr>
              <a:t>Let’s find factors of 32 tens to generate the dimensions.</a:t>
            </a:r>
            <a:endParaRPr lang="en-US" sz="1800" dirty="0">
              <a:solidFill>
                <a:srgbClr val="0000FF"/>
              </a:solidFill>
            </a:endParaRPr>
          </a:p>
        </p:txBody>
      </p:sp>
      <p:sp>
        <p:nvSpPr>
          <p:cNvPr id="5" name="TextBox 4"/>
          <p:cNvSpPr txBox="1"/>
          <p:nvPr/>
        </p:nvSpPr>
        <p:spPr>
          <a:xfrm>
            <a:off x="5312833" y="2180158"/>
            <a:ext cx="2233084" cy="369332"/>
          </a:xfrm>
          <a:prstGeom prst="rect">
            <a:avLst/>
          </a:prstGeom>
          <a:noFill/>
        </p:spPr>
        <p:txBody>
          <a:bodyPr wrap="square" rtlCol="0">
            <a:spAutoFit/>
          </a:bodyPr>
          <a:lstStyle/>
          <a:p>
            <a:r>
              <a:rPr lang="en-US" u="sng" dirty="0" smtClean="0"/>
              <a:t>Draw a diagram!</a:t>
            </a:r>
            <a:endParaRPr lang="en-US" u="sng" dirty="0"/>
          </a:p>
        </p:txBody>
      </p:sp>
    </p:spTree>
    <p:extLst>
      <p:ext uri="{BB962C8B-B14F-4D97-AF65-F5344CB8AC3E}">
        <p14:creationId xmlns:p14="http://schemas.microsoft.com/office/powerpoint/2010/main" val="25107107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11749"/>
            <a:ext cx="6965245" cy="664085"/>
          </a:xfrm>
        </p:spPr>
        <p:txBody>
          <a:bodyPr>
            <a:normAutofit fontScale="90000"/>
          </a:bodyPr>
          <a:lstStyle/>
          <a:p>
            <a:r>
              <a:rPr lang="en-US" dirty="0" smtClean="0"/>
              <a:t>Problem 2 Possible Answers</a:t>
            </a:r>
            <a:endParaRPr lang="en-US" dirty="0"/>
          </a:p>
        </p:txBody>
      </p:sp>
      <p:pic>
        <p:nvPicPr>
          <p:cNvPr id="5" name="Picture 4"/>
          <p:cNvPicPr>
            <a:picLocks noChangeAspect="1"/>
          </p:cNvPicPr>
          <p:nvPr/>
        </p:nvPicPr>
        <p:blipFill>
          <a:blip r:embed="rId2"/>
          <a:stretch>
            <a:fillRect/>
          </a:stretch>
        </p:blipFill>
        <p:spPr>
          <a:xfrm>
            <a:off x="886884" y="2020067"/>
            <a:ext cx="3302227" cy="1251717"/>
          </a:xfrm>
          <a:prstGeom prst="rect">
            <a:avLst/>
          </a:prstGeom>
        </p:spPr>
      </p:pic>
      <p:pic>
        <p:nvPicPr>
          <p:cNvPr id="6" name="Picture 5"/>
          <p:cNvPicPr>
            <a:picLocks noChangeAspect="1"/>
          </p:cNvPicPr>
          <p:nvPr/>
        </p:nvPicPr>
        <p:blipFill>
          <a:blip r:embed="rId3"/>
          <a:stretch>
            <a:fillRect/>
          </a:stretch>
        </p:blipFill>
        <p:spPr>
          <a:xfrm>
            <a:off x="4864100" y="2020067"/>
            <a:ext cx="3106473" cy="1263650"/>
          </a:xfrm>
          <a:prstGeom prst="rect">
            <a:avLst/>
          </a:prstGeom>
        </p:spPr>
      </p:pic>
      <p:pic>
        <p:nvPicPr>
          <p:cNvPr id="7" name="Picture 6"/>
          <p:cNvPicPr>
            <a:picLocks noChangeAspect="1"/>
          </p:cNvPicPr>
          <p:nvPr/>
        </p:nvPicPr>
        <p:blipFill>
          <a:blip r:embed="rId4"/>
          <a:stretch>
            <a:fillRect/>
          </a:stretch>
        </p:blipFill>
        <p:spPr>
          <a:xfrm>
            <a:off x="886884" y="3860799"/>
            <a:ext cx="2950708" cy="1449917"/>
          </a:xfrm>
          <a:prstGeom prst="rect">
            <a:avLst/>
          </a:prstGeom>
        </p:spPr>
      </p:pic>
      <p:pic>
        <p:nvPicPr>
          <p:cNvPr id="8" name="Picture 7"/>
          <p:cNvPicPr>
            <a:picLocks noChangeAspect="1"/>
          </p:cNvPicPr>
          <p:nvPr/>
        </p:nvPicPr>
        <p:blipFill>
          <a:blip r:embed="rId5"/>
          <a:stretch>
            <a:fillRect/>
          </a:stretch>
        </p:blipFill>
        <p:spPr>
          <a:xfrm>
            <a:off x="1587727" y="5392564"/>
            <a:ext cx="1447800" cy="711902"/>
          </a:xfrm>
          <a:prstGeom prst="rect">
            <a:avLst/>
          </a:prstGeom>
        </p:spPr>
      </p:pic>
      <p:pic>
        <p:nvPicPr>
          <p:cNvPr id="9" name="Picture 8"/>
          <p:cNvPicPr>
            <a:picLocks noChangeAspect="1"/>
          </p:cNvPicPr>
          <p:nvPr/>
        </p:nvPicPr>
        <p:blipFill>
          <a:blip r:embed="rId6"/>
          <a:stretch>
            <a:fillRect/>
          </a:stretch>
        </p:blipFill>
        <p:spPr>
          <a:xfrm>
            <a:off x="4090482" y="3860799"/>
            <a:ext cx="4397352" cy="1116251"/>
          </a:xfrm>
          <a:prstGeom prst="rect">
            <a:avLst/>
          </a:prstGeom>
        </p:spPr>
      </p:pic>
      <p:sp>
        <p:nvSpPr>
          <p:cNvPr id="10" name="TextBox 9"/>
          <p:cNvSpPr txBox="1"/>
          <p:nvPr/>
        </p:nvSpPr>
        <p:spPr>
          <a:xfrm>
            <a:off x="886884" y="1460501"/>
            <a:ext cx="4351866" cy="369332"/>
          </a:xfrm>
          <a:prstGeom prst="rect">
            <a:avLst/>
          </a:prstGeom>
          <a:noFill/>
        </p:spPr>
        <p:txBody>
          <a:bodyPr wrap="square" rtlCol="0">
            <a:spAutoFit/>
          </a:bodyPr>
          <a:lstStyle/>
          <a:p>
            <a:r>
              <a:rPr lang="en-US" u="sng" dirty="0" smtClean="0"/>
              <a:t>Calculate to solve! (Use V= l x w x h)</a:t>
            </a:r>
            <a:endParaRPr lang="en-US" u="sng" dirty="0"/>
          </a:p>
        </p:txBody>
      </p:sp>
      <p:sp>
        <p:nvSpPr>
          <p:cNvPr id="11" name="TextBox 10"/>
          <p:cNvSpPr txBox="1"/>
          <p:nvPr/>
        </p:nvSpPr>
        <p:spPr>
          <a:xfrm>
            <a:off x="4442882" y="5336116"/>
            <a:ext cx="3617385" cy="923330"/>
          </a:xfrm>
          <a:prstGeom prst="rect">
            <a:avLst/>
          </a:prstGeom>
          <a:noFill/>
        </p:spPr>
        <p:txBody>
          <a:bodyPr wrap="square" rtlCol="0">
            <a:spAutoFit/>
          </a:bodyPr>
          <a:lstStyle/>
          <a:p>
            <a:r>
              <a:rPr lang="en-US" u="sng" dirty="0" smtClean="0"/>
              <a:t>Write a statement!</a:t>
            </a:r>
          </a:p>
          <a:p>
            <a:r>
              <a:rPr lang="en-US" dirty="0" smtClean="0"/>
              <a:t>What is one possible sentence you could write for this problem?</a:t>
            </a:r>
            <a:endParaRPr lang="en-US" dirty="0"/>
          </a:p>
        </p:txBody>
      </p:sp>
    </p:spTree>
    <p:extLst>
      <p:ext uri="{BB962C8B-B14F-4D97-AF65-F5344CB8AC3E}">
        <p14:creationId xmlns:p14="http://schemas.microsoft.com/office/powerpoint/2010/main" val="3535229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1)">
                                      <p:cBhvr>
                                        <p:cTn id="2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1800" u="sng" dirty="0" smtClean="0"/>
              <a:t>Problem 3</a:t>
            </a:r>
            <a:br>
              <a:rPr lang="en-US" sz="1800" u="sng" dirty="0" smtClean="0"/>
            </a:br>
            <a:r>
              <a:rPr lang="en-US" sz="1800" dirty="0" smtClean="0"/>
              <a:t>Geoffrey’s wants to make one planter that extends from the ground to just below his back window. The window starts 3 feet off the ground. If he wants the planter to hold 36 cubic feet of soil, name one way he could build the planter so it is not taller than 3 feet. Explain how you know.</a:t>
            </a:r>
            <a:endParaRPr lang="en-US" sz="1800" dirty="0"/>
          </a:p>
        </p:txBody>
      </p:sp>
      <p:sp>
        <p:nvSpPr>
          <p:cNvPr id="3" name="Content Placeholder 2"/>
          <p:cNvSpPr>
            <a:spLocks noGrp="1"/>
          </p:cNvSpPr>
          <p:nvPr>
            <p:ph sz="quarter" idx="13"/>
          </p:nvPr>
        </p:nvSpPr>
        <p:spPr>
          <a:xfrm>
            <a:off x="989189" y="2120305"/>
            <a:ext cx="3200400" cy="2303528"/>
          </a:xfrm>
        </p:spPr>
        <p:txBody>
          <a:bodyPr>
            <a:normAutofit fontScale="92500"/>
          </a:bodyPr>
          <a:lstStyle/>
          <a:p>
            <a:r>
              <a:rPr lang="en-US" dirty="0" smtClean="0"/>
              <a:t> </a:t>
            </a:r>
            <a:r>
              <a:rPr lang="en-US" sz="1800" dirty="0" smtClean="0">
                <a:solidFill>
                  <a:srgbClr val="0000FF"/>
                </a:solidFill>
              </a:rPr>
              <a:t>We need to work backwards!</a:t>
            </a:r>
          </a:p>
          <a:p>
            <a:r>
              <a:rPr lang="en-US" sz="1800" dirty="0">
                <a:solidFill>
                  <a:srgbClr val="0000FF"/>
                </a:solidFill>
              </a:rPr>
              <a:t> </a:t>
            </a:r>
            <a:r>
              <a:rPr lang="en-US" sz="1800" dirty="0" smtClean="0">
                <a:solidFill>
                  <a:srgbClr val="0000FF"/>
                </a:solidFill>
              </a:rPr>
              <a:t>Geoffrey needs 36 cubic feet of volume and the height of his planter is 3 feet.</a:t>
            </a:r>
          </a:p>
          <a:p>
            <a:r>
              <a:rPr lang="en-US" sz="1800" dirty="0" smtClean="0">
                <a:solidFill>
                  <a:srgbClr val="0000FF"/>
                </a:solidFill>
              </a:rPr>
              <a:t>If we know the height, how can we find the area of the base?</a:t>
            </a:r>
            <a:endParaRPr lang="en-US" sz="1800" dirty="0">
              <a:solidFill>
                <a:srgbClr val="0000FF"/>
              </a:solidFill>
            </a:endParaRPr>
          </a:p>
        </p:txBody>
      </p:sp>
      <p:sp>
        <p:nvSpPr>
          <p:cNvPr id="5" name="TextBox 4"/>
          <p:cNvSpPr txBox="1"/>
          <p:nvPr/>
        </p:nvSpPr>
        <p:spPr>
          <a:xfrm>
            <a:off x="5312833" y="2180158"/>
            <a:ext cx="2233084" cy="369332"/>
          </a:xfrm>
          <a:prstGeom prst="rect">
            <a:avLst/>
          </a:prstGeom>
          <a:noFill/>
        </p:spPr>
        <p:txBody>
          <a:bodyPr wrap="square" rtlCol="0">
            <a:spAutoFit/>
          </a:bodyPr>
          <a:lstStyle/>
          <a:p>
            <a:r>
              <a:rPr lang="en-US" u="sng" dirty="0" smtClean="0"/>
              <a:t>Draw a diagram!</a:t>
            </a:r>
            <a:endParaRPr lang="en-US" u="sng" dirty="0"/>
          </a:p>
        </p:txBody>
      </p:sp>
      <p:sp>
        <p:nvSpPr>
          <p:cNvPr id="8" name="TextBox 7"/>
          <p:cNvSpPr txBox="1"/>
          <p:nvPr/>
        </p:nvSpPr>
        <p:spPr>
          <a:xfrm>
            <a:off x="886884" y="4455584"/>
            <a:ext cx="4351866" cy="369332"/>
          </a:xfrm>
          <a:prstGeom prst="rect">
            <a:avLst/>
          </a:prstGeom>
          <a:noFill/>
        </p:spPr>
        <p:txBody>
          <a:bodyPr wrap="square" rtlCol="0">
            <a:spAutoFit/>
          </a:bodyPr>
          <a:lstStyle/>
          <a:p>
            <a:r>
              <a:rPr lang="en-US" u="sng" dirty="0" smtClean="0"/>
              <a:t>Calculate to solve! (Use V= l x w x h)</a:t>
            </a:r>
            <a:endParaRPr lang="en-US" u="sng" dirty="0"/>
          </a:p>
        </p:txBody>
      </p:sp>
      <p:sp>
        <p:nvSpPr>
          <p:cNvPr id="9" name="TextBox 8"/>
          <p:cNvSpPr txBox="1"/>
          <p:nvPr/>
        </p:nvSpPr>
        <p:spPr>
          <a:xfrm>
            <a:off x="897466" y="5772150"/>
            <a:ext cx="2233084" cy="369332"/>
          </a:xfrm>
          <a:prstGeom prst="rect">
            <a:avLst/>
          </a:prstGeom>
          <a:noFill/>
        </p:spPr>
        <p:txBody>
          <a:bodyPr wrap="square" rtlCol="0">
            <a:spAutoFit/>
          </a:bodyPr>
          <a:lstStyle/>
          <a:p>
            <a:r>
              <a:rPr lang="en-US" u="sng" dirty="0" smtClean="0"/>
              <a:t>Write a statement!</a:t>
            </a:r>
            <a:endParaRPr lang="en-US" u="sng" dirty="0"/>
          </a:p>
        </p:txBody>
      </p:sp>
    </p:spTree>
    <p:extLst>
      <p:ext uri="{BB962C8B-B14F-4D97-AF65-F5344CB8AC3E}">
        <p14:creationId xmlns:p14="http://schemas.microsoft.com/office/powerpoint/2010/main" val="935227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1800" u="sng" dirty="0" smtClean="0"/>
              <a:t>Problem 3 ~ ANSWER</a:t>
            </a:r>
            <a:br>
              <a:rPr lang="en-US" sz="1800" u="sng" dirty="0" smtClean="0"/>
            </a:br>
            <a:r>
              <a:rPr lang="en-US" sz="1800" dirty="0" smtClean="0"/>
              <a:t>Geoffrey’s wants to make one planter that extends from the ground to just below his back window. The window starts 3 feet off the ground. If he wants the planter to hold 36 cubic feet of soil, name one way he could build the planter so it is not taller than 3 feet. Explain how you know.</a:t>
            </a:r>
            <a:endParaRPr lang="en-US" sz="1800" dirty="0"/>
          </a:p>
        </p:txBody>
      </p:sp>
      <p:pic>
        <p:nvPicPr>
          <p:cNvPr id="6" name="Picture 5"/>
          <p:cNvPicPr>
            <a:picLocks noChangeAspect="1"/>
          </p:cNvPicPr>
          <p:nvPr/>
        </p:nvPicPr>
        <p:blipFill>
          <a:blip r:embed="rId2"/>
          <a:stretch>
            <a:fillRect/>
          </a:stretch>
        </p:blipFill>
        <p:spPr>
          <a:xfrm>
            <a:off x="927100" y="2307167"/>
            <a:ext cx="4891314" cy="2032000"/>
          </a:xfrm>
          <a:prstGeom prst="rect">
            <a:avLst/>
          </a:prstGeom>
        </p:spPr>
      </p:pic>
      <p:pic>
        <p:nvPicPr>
          <p:cNvPr id="7" name="Picture 6"/>
          <p:cNvPicPr>
            <a:picLocks noChangeAspect="1"/>
          </p:cNvPicPr>
          <p:nvPr/>
        </p:nvPicPr>
        <p:blipFill>
          <a:blip r:embed="rId3"/>
          <a:stretch>
            <a:fillRect/>
          </a:stretch>
        </p:blipFill>
        <p:spPr>
          <a:xfrm>
            <a:off x="4373034" y="3622595"/>
            <a:ext cx="3575050" cy="2363338"/>
          </a:xfrm>
          <a:prstGeom prst="rect">
            <a:avLst/>
          </a:prstGeom>
        </p:spPr>
      </p:pic>
    </p:spTree>
    <p:extLst>
      <p:ext uri="{BB962C8B-B14F-4D97-AF65-F5344CB8AC3E}">
        <p14:creationId xmlns:p14="http://schemas.microsoft.com/office/powerpoint/2010/main" val="35597857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Pushpin.thmx</Template>
  <TotalTime>457</TotalTime>
  <Words>521</Words>
  <Application>Microsoft Office PowerPoint</Application>
  <PresentationFormat>On-screen Show (4:3)</PresentationFormat>
  <Paragraphs>78</Paragraphs>
  <Slides>15</Slides>
  <Notes>4</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Pushpin</vt:lpstr>
      <vt:lpstr>Lesson 7  Objective: Solve word problems involving the volume of rectangular prisms with whole number edge lengths.</vt:lpstr>
      <vt:lpstr>Time to Sprint!</vt:lpstr>
      <vt:lpstr>Find the Volume V = __?__ x __?__ x __?__</vt:lpstr>
      <vt:lpstr>PowerPoint Presentation</vt:lpstr>
      <vt:lpstr>Problem 1 Geoffrey’s first planter is 8 feet long and 2 feet wide. The container is filled with soil to a height of 3 feet in the planter. What is the volume of soil in the planter? Explain your work with a diagram.</vt:lpstr>
      <vt:lpstr>Problem 2 Geoffrey’s wants to grow some tomatoes in four large planters. He wants each planter to have a volume of 320 cubic feet, but he wants them all to be different. Show four different ways Geoffrey can make these planters, and draw diagrams with the planters’ measurements on them.</vt:lpstr>
      <vt:lpstr>Problem 2 Possible Answers</vt:lpstr>
      <vt:lpstr>Problem 3 Geoffrey’s wants to make one planter that extends from the ground to just below his back window. The window starts 3 feet off the ground. If he wants the planter to hold 36 cubic feet of soil, name one way he could build the planter so it is not taller than 3 feet. Explain how you know.</vt:lpstr>
      <vt:lpstr>Problem 3 ~ ANSWER Geoffrey’s wants to make one planter that extends from the ground to just below his back window. The window starts 3 feet off the ground. If he wants the planter to hold 36 cubic feet of soil, name one way he could build the planter so it is not taller than 3 feet. Explain how you know.</vt:lpstr>
      <vt:lpstr>Problem 4 After all of this gardening work, Geoffrey decides he needs a new shed to replace the old one. His current shed is a rectangular prism that measures 6 feet long by 5 feet wide by 8 feet high. He realizes he needs a shed with 480 cubic feet of storage.</vt:lpstr>
      <vt:lpstr>Problem 4 After all of this gardening work, Geoffrey decides he needs a new shed to replace the old one. His current shed is a rectangular prism that measures 6 feet long by 5 feet wide by 8 feet high. He realizes he needs a shed with 480 cubic feet of storage.</vt:lpstr>
      <vt:lpstr>Problem 4 After all of this gardening work, Geoffrey decides he needs a new shed to replace the old one. His current shed is a rectangular prism that measures 6 feet long by 5 feet wide by 8 feet high. He realizes he needs a shed with 480 cubic feet of storage.</vt:lpstr>
      <vt:lpstr>Get Ready to Finish the Problem Set on Your Own!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7  Objective: Solve word problems involving the volume of rectangular prisms with whole number edge lengths.</dc:title>
  <dc:creator>Keely Clauson</dc:creator>
  <cp:lastModifiedBy>Keely Clauson</cp:lastModifiedBy>
  <cp:revision>9</cp:revision>
  <dcterms:created xsi:type="dcterms:W3CDTF">2015-04-23T10:18:55Z</dcterms:created>
  <dcterms:modified xsi:type="dcterms:W3CDTF">2015-04-27T12:42:59Z</dcterms:modified>
</cp:coreProperties>
</file>